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56" r:id="rId3"/>
    <p:sldId id="257" r:id="rId4"/>
    <p:sldId id="258" r:id="rId5"/>
    <p:sldId id="263" r:id="rId6"/>
    <p:sldId id="262" r:id="rId7"/>
    <p:sldId id="269" r:id="rId8"/>
    <p:sldId id="270" r:id="rId9"/>
    <p:sldId id="271" r:id="rId10"/>
    <p:sldId id="260" r:id="rId11"/>
    <p:sldId id="26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244B-EC20-6A41-B723-F66BBC7D74B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794BE-0AA4-3D4D-B734-111C5AD06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34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828D-2D9B-314B-9989-F97C60A1268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C7B0D-AE09-2C4C-9AA6-D0137B2AB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3781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AF19-965C-FC41-8CA6-AC55A780A340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309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1FA4-D864-924D-ACE5-2A2FDE9B112D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828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88E8-E46F-514B-BBB4-48145EE67044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44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518C-679C-5C4E-BA11-49FE5E31CE81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189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6CC5-1632-4047-B4EF-F89387C7820B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29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BB6C-36C3-0E45-916C-5C0B64FD3D6D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292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6E1F-F89B-D243-896B-6C6C52D13B97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22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CF0F-07E7-7841-80F3-6B3C41A2A953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49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F1BC-1694-8840-BC75-618AA41AF05D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11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8AF2-F043-0341-A0ED-50E43819F97F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48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0AB-AD6D-EE4C-A89E-C169DDEA6ACA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23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F8FA-40F5-5546-BCFA-55F905B84DDC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01EE5-1B91-493E-930C-53880D25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78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cl.northwestern.edu/netlog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077200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programmable modeling environment that can be used to simulate systems</a:t>
            </a:r>
          </a:p>
          <a:p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NetLogo is agent-based modeling, which means the models involve telling agents (things in model) what to do</a:t>
            </a:r>
          </a:p>
          <a:p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Developed by Center for Connected Learning and Computer-based Modeling, Northwestern University, Evanston, IL         </a:t>
            </a:r>
          </a:p>
          <a:p>
            <a:r>
              <a:rPr lang="en-US" sz="2400" dirty="0" smtClean="0"/>
              <a:t>     Uri </a:t>
            </a:r>
            <a:r>
              <a:rPr lang="en-US" sz="2400" dirty="0" err="1" smtClean="0"/>
              <a:t>Wilensky</a:t>
            </a:r>
            <a:r>
              <a:rPr lang="en-US" sz="2400" dirty="0" smtClean="0"/>
              <a:t>  </a:t>
            </a:r>
            <a:r>
              <a:rPr lang="en-US" sz="2400" dirty="0" smtClean="0">
                <a:hlinkClick r:id="rId2"/>
              </a:rPr>
              <a:t>https://ccl.northwestern.edu/netlogo/</a:t>
            </a:r>
            <a:endParaRPr lang="en-US" sz="2400" dirty="0" smtClean="0"/>
          </a:p>
          <a:p>
            <a:endParaRPr lang="en-US" sz="1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Easy to use and free</a:t>
            </a:r>
            <a:endParaRPr lang="en-US" sz="2400" dirty="0"/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a large collection of 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It’s possible to program custom models</a:t>
            </a:r>
          </a:p>
        </p:txBody>
      </p:sp>
      <p:pic>
        <p:nvPicPr>
          <p:cNvPr id="3" name="Picture 2" descr="netlogo-title-wide-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" y="0"/>
            <a:ext cx="9144000" cy="121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09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92" y="2198805"/>
            <a:ext cx="4639570" cy="427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228600"/>
            <a:ext cx="4651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An Example Simulation – Ants</a:t>
            </a:r>
          </a:p>
          <a:p>
            <a:pPr algn="ctr"/>
            <a:r>
              <a:rPr lang="en-US" sz="1600" dirty="0" smtClean="0"/>
              <a:t>In this model, a colony of ants forages for food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1295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model domain or space where the ants and food will occur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379904" y="1928149"/>
            <a:ext cx="163896" cy="12287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5830669"/>
            <a:ext cx="3050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amount of food remaining</a:t>
            </a:r>
          </a:p>
          <a:p>
            <a:r>
              <a:rPr lang="en-US" dirty="0" smtClean="0"/>
              <a:t>In each pile</a:t>
            </a:r>
            <a:endParaRPr lang="en-US" dirty="0"/>
          </a:p>
        </p:txBody>
      </p:sp>
      <p:cxnSp>
        <p:nvCxnSpPr>
          <p:cNvPr id="9" name="Straight Connector 8"/>
          <p:cNvCxnSpPr>
            <a:stCxn id="8" idx="3"/>
          </p:cNvCxnSpPr>
          <p:nvPr/>
        </p:nvCxnSpPr>
        <p:spPr>
          <a:xfrm flipV="1">
            <a:off x="3583850" y="5510206"/>
            <a:ext cx="683350" cy="6436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1038285"/>
            <a:ext cx="287789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Controls:</a:t>
            </a:r>
          </a:p>
          <a:p>
            <a:endParaRPr lang="en-US" dirty="0"/>
          </a:p>
          <a:p>
            <a:r>
              <a:rPr lang="en-US" dirty="0" smtClean="0"/>
              <a:t>    The number of ants</a:t>
            </a:r>
          </a:p>
          <a:p>
            <a:endParaRPr lang="en-US" dirty="0"/>
          </a:p>
          <a:p>
            <a:r>
              <a:rPr lang="en-US" dirty="0" smtClean="0"/>
              <a:t>    A button to setup the</a:t>
            </a:r>
          </a:p>
          <a:p>
            <a:r>
              <a:rPr lang="en-US" dirty="0"/>
              <a:t> </a:t>
            </a:r>
            <a:r>
              <a:rPr lang="en-US" dirty="0" smtClean="0"/>
              <a:t>   model</a:t>
            </a:r>
          </a:p>
          <a:p>
            <a:endParaRPr lang="en-US" dirty="0"/>
          </a:p>
          <a:p>
            <a:r>
              <a:rPr lang="en-US" dirty="0" smtClean="0"/>
              <a:t>    A button to make the </a:t>
            </a:r>
          </a:p>
          <a:p>
            <a:r>
              <a:rPr lang="en-US" dirty="0"/>
              <a:t> </a:t>
            </a:r>
            <a:r>
              <a:rPr lang="en-US" dirty="0" smtClean="0"/>
              <a:t>   model run</a:t>
            </a:r>
          </a:p>
          <a:p>
            <a:endParaRPr lang="en-US" dirty="0"/>
          </a:p>
          <a:p>
            <a:r>
              <a:rPr lang="en-US" dirty="0" smtClean="0"/>
              <a:t>    The rate of diffusion of</a:t>
            </a:r>
          </a:p>
          <a:p>
            <a:r>
              <a:rPr lang="en-US" dirty="0"/>
              <a:t> </a:t>
            </a:r>
            <a:r>
              <a:rPr lang="en-US" dirty="0" smtClean="0"/>
              <a:t>   the chemicals produced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The rate of evaporation</a:t>
            </a:r>
          </a:p>
          <a:p>
            <a:r>
              <a:rPr lang="en-US" dirty="0"/>
              <a:t> </a:t>
            </a:r>
            <a:r>
              <a:rPr lang="en-US" dirty="0" smtClean="0"/>
              <a:t>   of the chemicals produced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3" t="21757" r="68966" b="56487"/>
          <a:stretch/>
        </p:blipFill>
        <p:spPr bwMode="auto">
          <a:xfrm>
            <a:off x="3356688" y="2257485"/>
            <a:ext cx="3272712" cy="235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 flipV="1">
            <a:off x="2737370" y="1794182"/>
            <a:ext cx="789602" cy="5938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737370" y="2501863"/>
            <a:ext cx="996430" cy="5938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97720" y="3248085"/>
            <a:ext cx="2127982" cy="514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977418" y="3552885"/>
            <a:ext cx="549554" cy="762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132171" y="4129829"/>
            <a:ext cx="389183" cy="10232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74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1"/>
            <a:ext cx="3467143" cy="31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698286" cy="341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508457"/>
            <a:ext cx="3467143" cy="31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733800" y="1676400"/>
            <a:ext cx="12954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381500" y="4495800"/>
            <a:ext cx="6477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2400" y="15240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change the settings for population, diffusion and evaporation, and then run the model. 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speed and order in which the ants find the food differs depending on the settings (parameters).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36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We’ll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We’ll use NetLogo models to simulate water </a:t>
            </a:r>
            <a:r>
              <a:rPr lang="en-US" sz="2500" dirty="0" smtClean="0"/>
              <a:t>(agent) </a:t>
            </a:r>
            <a:r>
              <a:rPr lang="en-US" sz="2500" dirty="0" smtClean="0"/>
              <a:t>moving </a:t>
            </a:r>
            <a:r>
              <a:rPr lang="en-US" sz="2500" dirty="0" smtClean="0"/>
              <a:t>across a surface water system </a:t>
            </a:r>
            <a:r>
              <a:rPr lang="en-US" sz="2500" dirty="0" smtClean="0"/>
              <a:t>(</a:t>
            </a:r>
            <a:r>
              <a:rPr lang="en-US" sz="2500" dirty="0" smtClean="0"/>
              <a:t>patches).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38" t="11112" r="69687" b="22222"/>
          <a:stretch>
            <a:fillRect/>
          </a:stretch>
        </p:blipFill>
        <p:spPr bwMode="auto">
          <a:xfrm>
            <a:off x="2362200" y="1447800"/>
            <a:ext cx="4724400" cy="52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937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21469"/>
            <a:ext cx="5715000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NetLogo Building Blocks</a:t>
            </a:r>
          </a:p>
          <a:p>
            <a:endParaRPr lang="en-US" sz="2400" dirty="0"/>
          </a:p>
          <a:p>
            <a:r>
              <a:rPr lang="en-US" sz="2400" b="1" dirty="0" smtClean="0"/>
              <a:t>Two kinds of agents</a:t>
            </a:r>
          </a:p>
          <a:p>
            <a:endParaRPr lang="en-US" sz="2400" dirty="0"/>
          </a:p>
          <a:p>
            <a:r>
              <a:rPr lang="en-US" sz="2400" dirty="0" smtClean="0"/>
              <a:t>	Patches – Squares that fill 2-	dimensional space. Patches can 	take on properties and store 	information, but cannot be moved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Turtles – Agents that move on top of 	patches, and can interact with each 	other and with patches. Agents 	include things like animals, cars, 	people, or water droplets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77786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0998"/>
            <a:ext cx="1887372" cy="172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63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6351" y="543580"/>
            <a:ext cx="515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Three kinds of models in NetLogo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2628" y="1524000"/>
            <a:ext cx="173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Patch only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0466" y="1524000"/>
            <a:ext cx="178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Turtle only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2760" y="3158974"/>
            <a:ext cx="2572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Patch and turtle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2047220"/>
            <a:ext cx="1143000" cy="111175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167338" y="2047220"/>
            <a:ext cx="1004862" cy="111175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4" y="2092174"/>
            <a:ext cx="1546331" cy="161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19244" y="3768574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Biology / Flocking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92174"/>
            <a:ext cx="1545336" cy="16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8668" y="3768574"/>
            <a:ext cx="21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Science / Fire*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00" y="3712491"/>
            <a:ext cx="1545336" cy="161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18894" y="5444974"/>
            <a:ext cx="31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Biology / Wolf Sheep Predation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324600"/>
            <a:ext cx="667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Models from the NetLogo model library provided with the software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11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762000"/>
            <a:ext cx="8957090" cy="25908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" y="3505200"/>
            <a:ext cx="4495800" cy="32004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24400" y="3657600"/>
            <a:ext cx="4343400" cy="29718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270" y="152400"/>
            <a:ext cx="6928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NetLogo </a:t>
            </a:r>
            <a:r>
              <a:rPr lang="en-US" sz="2800" b="1" dirty="0"/>
              <a:t>I</a:t>
            </a:r>
            <a:r>
              <a:rPr lang="en-US" sz="2800" b="1" dirty="0" smtClean="0"/>
              <a:t>ncludes Interface, Info, &amp; Code </a:t>
            </a:r>
            <a:r>
              <a:rPr lang="en-US" sz="2800" b="1" dirty="0"/>
              <a:t>T</a:t>
            </a:r>
            <a:r>
              <a:rPr lang="en-US" sz="2800" b="1" dirty="0" smtClean="0"/>
              <a:t>abs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371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Interface Tab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3733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Info Tab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8288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view, or “graphical user interface,” that allows the model to be setup and run, and where results are displayed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4191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description of the model and its use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5590" y="35886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Code</a:t>
            </a:r>
          </a:p>
          <a:p>
            <a:pPr algn="ctr"/>
            <a:r>
              <a:rPr lang="en-US" sz="2400" b="1" dirty="0" smtClean="0"/>
              <a:t>Tab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0" y="3657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computer code that makes the model work</a:t>
            </a:r>
            <a:endParaRPr lang="en-US" sz="20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654"/>
          <a:stretch/>
        </p:blipFill>
        <p:spPr bwMode="auto">
          <a:xfrm>
            <a:off x="189390" y="914400"/>
            <a:ext cx="4166194" cy="220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330" b="62293"/>
          <a:stretch/>
        </p:blipFill>
        <p:spPr bwMode="auto">
          <a:xfrm>
            <a:off x="4800600" y="4800601"/>
            <a:ext cx="42087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15042" b="50413"/>
          <a:stretch/>
        </p:blipFill>
        <p:spPr bwMode="auto">
          <a:xfrm>
            <a:off x="94958" y="4482890"/>
            <a:ext cx="4400842" cy="214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28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495550"/>
            <a:ext cx="838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214"/>
          <a:stretch/>
        </p:blipFill>
        <p:spPr bwMode="auto">
          <a:xfrm>
            <a:off x="5483955" y="1119865"/>
            <a:ext cx="1119230" cy="13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7270" y="304800"/>
            <a:ext cx="73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</a:t>
            </a:r>
            <a:r>
              <a:rPr lang="en-US" sz="2800" b="1" dirty="0" smtClean="0"/>
              <a:t>raphical </a:t>
            </a:r>
            <a:r>
              <a:rPr lang="en-US" sz="2800" b="1" dirty="0"/>
              <a:t>I</a:t>
            </a:r>
            <a:r>
              <a:rPr lang="en-US" sz="2800" b="1" dirty="0" smtClean="0"/>
              <a:t>nterface </a:t>
            </a:r>
            <a:r>
              <a:rPr lang="en-US" sz="2800" b="1" dirty="0"/>
              <a:t>M</a:t>
            </a:r>
            <a:r>
              <a:rPr lang="en-US" sz="2800" b="1" dirty="0" smtClean="0"/>
              <a:t>akes </a:t>
            </a:r>
            <a:r>
              <a:rPr lang="en-US" sz="2800" b="1" dirty="0"/>
              <a:t>R</a:t>
            </a:r>
            <a:r>
              <a:rPr lang="en-US" sz="2800" b="1" dirty="0" smtClean="0"/>
              <a:t>unning </a:t>
            </a:r>
            <a:r>
              <a:rPr lang="en-US" sz="2800" b="1" dirty="0"/>
              <a:t>M</a:t>
            </a:r>
            <a:r>
              <a:rPr lang="en-US" sz="2800" b="1" dirty="0" smtClean="0"/>
              <a:t>odels </a:t>
            </a:r>
            <a:r>
              <a:rPr lang="en-US" sz="2800" b="1" dirty="0"/>
              <a:t>E</a:t>
            </a:r>
            <a:r>
              <a:rPr lang="en-US" sz="2800" b="1" dirty="0" smtClean="0"/>
              <a:t>asy</a:t>
            </a:r>
            <a:endParaRPr lang="en-US" sz="2800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585"/>
          <a:stretch/>
        </p:blipFill>
        <p:spPr bwMode="auto">
          <a:xfrm>
            <a:off x="6805570" y="1245051"/>
            <a:ext cx="1119230" cy="11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543" y="1524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dirty="0" err="1" smtClean="0"/>
              <a:t>ariety</a:t>
            </a:r>
            <a:r>
              <a:rPr lang="en-US" sz="2400" b="1" dirty="0" smtClean="0"/>
              <a:t> of controls and monitors 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2543" y="246931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Including buttons</a:t>
            </a:r>
            <a:endParaRPr lang="en-US" sz="2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0241"/>
            <a:ext cx="860368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550920"/>
            <a:ext cx="83543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0" y="3048000"/>
            <a:ext cx="709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Buttons can initialize, start, or stop a model, and may be “single action” 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92082" y="3571296"/>
            <a:ext cx="65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they may have the “forever” icon, and repeat until pressed again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267200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Sliders and switches</a:t>
            </a:r>
            <a:endParaRPr lang="en-US" sz="2400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24106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91200"/>
            <a:ext cx="13023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28680" y="5007428"/>
            <a:ext cx="575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Sliders set a value between a minimum and maximum value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5844720"/>
            <a:ext cx="605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Switches set a true or false value or turn something on or off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24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270" y="304800"/>
            <a:ext cx="73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</a:t>
            </a:r>
            <a:r>
              <a:rPr lang="en-US" sz="2800" b="1" dirty="0" smtClean="0"/>
              <a:t>raphical </a:t>
            </a:r>
            <a:r>
              <a:rPr lang="en-US" sz="2800" b="1" dirty="0"/>
              <a:t>I</a:t>
            </a:r>
            <a:r>
              <a:rPr lang="en-US" sz="2800" b="1" dirty="0" smtClean="0"/>
              <a:t>nterface </a:t>
            </a:r>
            <a:r>
              <a:rPr lang="en-US" sz="2800" b="1" dirty="0"/>
              <a:t>M</a:t>
            </a:r>
            <a:r>
              <a:rPr lang="en-US" sz="2800" b="1" dirty="0" smtClean="0"/>
              <a:t>akes </a:t>
            </a:r>
            <a:r>
              <a:rPr lang="en-US" sz="2800" b="1" dirty="0"/>
              <a:t>R</a:t>
            </a:r>
            <a:r>
              <a:rPr lang="en-US" sz="2800" b="1" dirty="0" smtClean="0"/>
              <a:t>unning </a:t>
            </a:r>
            <a:r>
              <a:rPr lang="en-US" sz="2800" b="1" dirty="0"/>
              <a:t>M</a:t>
            </a:r>
            <a:r>
              <a:rPr lang="en-US" sz="2800" b="1" dirty="0" smtClean="0"/>
              <a:t>odels </a:t>
            </a:r>
            <a:r>
              <a:rPr lang="en-US" sz="2800" b="1" dirty="0"/>
              <a:t>E</a:t>
            </a:r>
            <a:r>
              <a:rPr lang="en-US" sz="2800" b="1" dirty="0" smtClean="0"/>
              <a:t>asy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543" y="838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Choosers and Inputs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77836" y="2977591"/>
            <a:ext cx="195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Set a value directly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3657600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Monitors and Plots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18658" y="4245430"/>
            <a:ext cx="162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Reports a value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76012" y="5181600"/>
            <a:ext cx="4066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Shows the history of a value as it changes</a:t>
            </a:r>
          </a:p>
          <a:p>
            <a:r>
              <a:rPr lang="en-US" dirty="0" smtClean="0"/>
              <a:t>during a simulation, usually over time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56" y="1342610"/>
            <a:ext cx="1427290" cy="132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14600" y="1393372"/>
            <a:ext cx="362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a value by selecting from options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57" y="4145732"/>
            <a:ext cx="787143" cy="62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28" y="2819400"/>
            <a:ext cx="868572" cy="6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4876800"/>
            <a:ext cx="2471519" cy="175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7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270" y="304800"/>
            <a:ext cx="73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</a:t>
            </a:r>
            <a:r>
              <a:rPr lang="en-US" sz="2800" b="1" dirty="0" smtClean="0"/>
              <a:t>raphical </a:t>
            </a:r>
            <a:r>
              <a:rPr lang="en-US" sz="2800" b="1" dirty="0"/>
              <a:t>I</a:t>
            </a:r>
            <a:r>
              <a:rPr lang="en-US" sz="2800" b="1" dirty="0" smtClean="0"/>
              <a:t>nterface Makes </a:t>
            </a:r>
            <a:r>
              <a:rPr lang="en-US" sz="2800" b="1" dirty="0"/>
              <a:t>R</a:t>
            </a:r>
            <a:r>
              <a:rPr lang="en-US" sz="2800" b="1" dirty="0" smtClean="0"/>
              <a:t>unning </a:t>
            </a:r>
            <a:r>
              <a:rPr lang="en-US" sz="2800" b="1" dirty="0"/>
              <a:t>M</a:t>
            </a:r>
            <a:r>
              <a:rPr lang="en-US" sz="2800" b="1" dirty="0" smtClean="0"/>
              <a:t>odels </a:t>
            </a:r>
            <a:r>
              <a:rPr lang="en-US" sz="2800" b="1" dirty="0"/>
              <a:t>E</a:t>
            </a:r>
            <a:r>
              <a:rPr lang="en-US" sz="2800" b="1" dirty="0" smtClean="0"/>
              <a:t>asy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543" y="838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 handy controls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5997714"/>
            <a:ext cx="262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Enlarge or shrink the </a:t>
            </a:r>
          </a:p>
          <a:p>
            <a:r>
              <a:rPr lang="en-US" sz="2000" dirty="0" smtClean="0"/>
              <a:t>graphical user interface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3172361"/>
            <a:ext cx="3547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Slow a simulation or speed </a:t>
            </a:r>
          </a:p>
          <a:p>
            <a:r>
              <a:rPr lang="en-US" sz="2000" dirty="0" smtClean="0"/>
              <a:t>it up by updating the screen less</a:t>
            </a:r>
          </a:p>
          <a:p>
            <a:r>
              <a:rPr lang="en-US" sz="2000" dirty="0" smtClean="0"/>
              <a:t>often (or not at all with “view 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pdates” unchecked)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412"/>
          <a:stretch/>
        </p:blipFill>
        <p:spPr bwMode="auto">
          <a:xfrm>
            <a:off x="304800" y="1447800"/>
            <a:ext cx="850263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47" y="4601490"/>
            <a:ext cx="2586406" cy="132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809"/>
          <a:stretch/>
        </p:blipFill>
        <p:spPr bwMode="auto">
          <a:xfrm>
            <a:off x="561474" y="3557288"/>
            <a:ext cx="2488807" cy="20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8628" y="5562600"/>
            <a:ext cx="313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Stop or “halt” a model that </a:t>
            </a:r>
          </a:p>
          <a:p>
            <a:r>
              <a:rPr lang="en-US" sz="2000" dirty="0" smtClean="0"/>
              <a:t>doesn’t seem to be working </a:t>
            </a:r>
          </a:p>
        </p:txBody>
      </p:sp>
      <p:sp>
        <p:nvSpPr>
          <p:cNvPr id="2" name="Oval 1"/>
          <p:cNvSpPr/>
          <p:nvPr/>
        </p:nvSpPr>
        <p:spPr>
          <a:xfrm>
            <a:off x="3241943" y="1917032"/>
            <a:ext cx="2567421" cy="9144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38800" y="2019300"/>
            <a:ext cx="1658236" cy="5715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0" idx="4"/>
          </p:cNvCxnSpPr>
          <p:nvPr/>
        </p:nvCxnSpPr>
        <p:spPr>
          <a:xfrm>
            <a:off x="6467918" y="2590800"/>
            <a:ext cx="218535" cy="58156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098" idx="2"/>
            <a:endCxn id="18" idx="1"/>
          </p:cNvCxnSpPr>
          <p:nvPr/>
        </p:nvCxnSpPr>
        <p:spPr>
          <a:xfrm>
            <a:off x="4556117" y="2819400"/>
            <a:ext cx="854083" cy="101468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245388" y="1285339"/>
            <a:ext cx="1116812" cy="5715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3" idx="4"/>
          </p:cNvCxnSpPr>
          <p:nvPr/>
        </p:nvCxnSpPr>
        <p:spPr>
          <a:xfrm>
            <a:off x="1803794" y="1856839"/>
            <a:ext cx="2453498" cy="272044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87655" y="1285339"/>
            <a:ext cx="1105313" cy="5715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6" idx="4"/>
          </p:cNvCxnSpPr>
          <p:nvPr/>
        </p:nvCxnSpPr>
        <p:spPr>
          <a:xfrm flipH="1">
            <a:off x="914400" y="1856839"/>
            <a:ext cx="425912" cy="1700449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93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" grpId="0" animBg="1"/>
      <p:bldP spid="20" grpId="0" animBg="1"/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441" y="228600"/>
            <a:ext cx="388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Programming in NetLogo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943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won’t expand on programming now. You don’t need to program to use existing models. For now, editing code in a model may break it.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799" y="1821597"/>
            <a:ext cx="8305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Ask patches [ set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pcolor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green ]               </a:t>
            </a:r>
            <a:r>
              <a:rPr lang="en-US" sz="2000" dirty="0" smtClean="0"/>
              <a:t>Make patches green</a:t>
            </a:r>
          </a:p>
          <a:p>
            <a:endParaRPr lang="en-US" sz="1200" dirty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Ask cows [ forward 5 ]                                </a:t>
            </a:r>
            <a:r>
              <a:rPr lang="en-US" sz="2000" dirty="0" smtClean="0"/>
              <a:t>Move cows five patches forward</a:t>
            </a:r>
          </a:p>
          <a:p>
            <a:endParaRPr lang="en-US" sz="1200" dirty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Ask cows with [ age &lt; 1 ] [ forward 5 ]    </a:t>
            </a:r>
            <a:r>
              <a:rPr lang="en-US" sz="2000" dirty="0" smtClean="0"/>
              <a:t>Move just calves five patches</a:t>
            </a:r>
          </a:p>
          <a:p>
            <a:endParaRPr lang="en-US" sz="1200" dirty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Ask one-of cows [ hatch-cows 1 ]   </a:t>
            </a:r>
            <a:r>
              <a:rPr lang="en-US" sz="2000" dirty="0" smtClean="0"/>
              <a:t>          Make a random cow produce a calf</a:t>
            </a:r>
          </a:p>
          <a:p>
            <a:endParaRPr lang="en-US" sz="1200" dirty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Ask cows with [ energy &lt; 0 ] [ die ]          </a:t>
            </a:r>
            <a:r>
              <a:rPr lang="en-US" sz="2000" dirty="0" smtClean="0"/>
              <a:t>Mortality of cows with too little energy</a:t>
            </a:r>
          </a:p>
          <a:p>
            <a:endParaRPr lang="en-US" sz="1200" dirty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Ask cows [ eat-grass ]                                 </a:t>
            </a:r>
            <a:r>
              <a:rPr lang="en-US" sz="2000" dirty="0" smtClean="0"/>
              <a:t>Have cows eat grass, coded in another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        part of program called “eat-grass”</a:t>
            </a:r>
          </a:p>
          <a:p>
            <a:endParaRPr lang="en-US" sz="1200" dirty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Ask n-of 5 patches </a:t>
            </a:r>
            <a:r>
              <a:rPr lang="en-US" sz="2000" dirty="0" smtClean="0"/>
              <a:t>		       Grow grass on five randomly selected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[ set grass 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grass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+ 5 ]</a:t>
            </a:r>
            <a:r>
              <a:rPr lang="en-US" sz="2000" dirty="0" smtClean="0"/>
              <a:t>		       patches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838200"/>
            <a:ext cx="826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Coding in NetLogo is straightforward and a popular way to learn programming</a:t>
            </a:r>
            <a:r>
              <a:rPr lang="en-US" sz="2400" dirty="0"/>
              <a:t> </a:t>
            </a:r>
            <a:r>
              <a:rPr lang="en-US" sz="2400" dirty="0" smtClean="0"/>
              <a:t>for elementary students to adults. For example: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88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28600"/>
            <a:ext cx="4575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 Example Simulation - Ants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838200"/>
            <a:ext cx="826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look at Ants  (File -&gt; Model library -&gt; Biology -&gt; Ants)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447800"/>
            <a:ext cx="372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Author:  Uri </a:t>
            </a:r>
            <a:r>
              <a:rPr lang="en-US" sz="2400" dirty="0" err="1" smtClean="0"/>
              <a:t>Wilensky</a:t>
            </a:r>
            <a:r>
              <a:rPr lang="en-US" sz="2400" dirty="0"/>
              <a:t> </a:t>
            </a:r>
            <a:r>
              <a:rPr lang="en-US" sz="2400" dirty="0" smtClean="0"/>
              <a:t>(1997)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5894" y="2052935"/>
            <a:ext cx="87101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 the material in the Info Tab …</a:t>
            </a:r>
          </a:p>
          <a:p>
            <a:endParaRPr lang="en-US" sz="2400" dirty="0" smtClean="0"/>
          </a:p>
          <a:p>
            <a:r>
              <a:rPr lang="en-US" sz="2400" dirty="0" smtClean="0"/>
              <a:t>In brief, simple agents representing ants search randomly </a:t>
            </a:r>
          </a:p>
          <a:p>
            <a:r>
              <a:rPr lang="en-US" sz="2400" dirty="0" smtClean="0"/>
              <a:t>for food, and if they find it, produce chemicals that guide other ants.</a:t>
            </a:r>
          </a:p>
          <a:p>
            <a:r>
              <a:rPr lang="en-US" sz="2400" dirty="0" smtClean="0"/>
              <a:t>Complex responses emerge.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1EE5-1B91-493E-930C-53880D25CE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7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692</Words>
  <Application>Microsoft Office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What We’ll Do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rboone</dc:creator>
  <cp:lastModifiedBy>caplanb</cp:lastModifiedBy>
  <cp:revision>45</cp:revision>
  <dcterms:created xsi:type="dcterms:W3CDTF">2016-05-24T15:17:15Z</dcterms:created>
  <dcterms:modified xsi:type="dcterms:W3CDTF">2017-10-12T12:32:30Z</dcterms:modified>
</cp:coreProperties>
</file>